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57" r:id="rId4"/>
    <p:sldId id="258" r:id="rId5"/>
    <p:sldId id="259" r:id="rId6"/>
    <p:sldId id="263" r:id="rId7"/>
    <p:sldId id="262" r:id="rId8"/>
    <p:sldId id="283" r:id="rId9"/>
    <p:sldId id="286" r:id="rId10"/>
    <p:sldId id="285" r:id="rId11"/>
    <p:sldId id="284" r:id="rId12"/>
    <p:sldId id="261" r:id="rId13"/>
    <p:sldId id="260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4" r:id="rId24"/>
    <p:sldId id="272" r:id="rId25"/>
    <p:sldId id="275" r:id="rId26"/>
    <p:sldId id="276" r:id="rId27"/>
    <p:sldId id="279" r:id="rId28"/>
    <p:sldId id="280" r:id="rId29"/>
    <p:sldId id="281" r:id="rId30"/>
    <p:sldId id="277" r:id="rId31"/>
    <p:sldId id="278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util/logging/package-summary.html" TargetMode="External"/><Relationship Id="rId4" Type="http://schemas.openxmlformats.org/officeDocument/2006/relationships/hyperlink" Target="http://logging.apache.org/log4j/" TargetMode="External"/><Relationship Id="rId5" Type="http://schemas.openxmlformats.org/officeDocument/2006/relationships/hyperlink" Target="http://logback.qos.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mmons.apache.org/proper/commons-logging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Springboot</a:t>
            </a:r>
            <a:r>
              <a:rPr kumimoji="1" lang="zh-CN" altLang="en-US" dirty="0" smtClean="0"/>
              <a:t> 简单讲解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Springboot</a:t>
            </a:r>
            <a:r>
              <a:rPr kumimoji="1" lang="zh-CN" altLang="en-US" dirty="0" smtClean="0"/>
              <a:t> 简单讲解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77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Spring Boot</a:t>
            </a:r>
            <a:r>
              <a:rPr lang="zh-CN" altLang="en-US" dirty="0"/>
              <a:t>自带的自动配置的包：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37" y="2731294"/>
            <a:ext cx="8597900" cy="2540000"/>
          </a:xfrm>
        </p:spPr>
      </p:pic>
    </p:spTree>
    <p:extLst>
      <p:ext uri="{BB962C8B-B14F-4D97-AF65-F5344CB8AC3E}">
        <p14:creationId xmlns:p14="http://schemas.microsoft.com/office/powerpoint/2010/main" val="82682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再来看看数据源自动配置的实现注解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337" y="3251994"/>
            <a:ext cx="8089900" cy="1498600"/>
          </a:xfrm>
        </p:spPr>
      </p:pic>
      <p:sp>
        <p:nvSpPr>
          <p:cNvPr id="8" name="文本框 7"/>
          <p:cNvSpPr txBox="1"/>
          <p:nvPr/>
        </p:nvSpPr>
        <p:spPr>
          <a:xfrm>
            <a:off x="581890" y="1691637"/>
            <a:ext cx="899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@Configuration,@</a:t>
            </a:r>
            <a:r>
              <a:rPr lang="en-US" altLang="zh-CN" dirty="0" err="1"/>
              <a:t>ConditionalOnClass</a:t>
            </a:r>
            <a:r>
              <a:rPr lang="zh-CN" altLang="en-US" dirty="0"/>
              <a:t>就是自动配置的核心，首先它得是一个配置文件</a:t>
            </a:r>
            <a:r>
              <a:rPr lang="zh-CN" altLang="en-US" dirty="0" smtClean="0"/>
              <a:t>，</a:t>
            </a:r>
          </a:p>
          <a:p>
            <a:r>
              <a:rPr lang="zh-CN" altLang="en-US" dirty="0" smtClean="0"/>
              <a:t>其次</a:t>
            </a:r>
            <a:r>
              <a:rPr lang="zh-CN" altLang="en-US" dirty="0"/>
              <a:t>根据类路径下是否有这个类去自动配置。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5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*包关系</a:t>
            </a:r>
            <a:br>
              <a:rPr kumimoji="1" lang="zh-CN" altLang="en-US" dirty="0" smtClean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Starter</a:t>
            </a:r>
            <a:r>
              <a:rPr kumimoji="1" lang="zh-CN" altLang="en-US" dirty="0" smtClean="0"/>
              <a:t> 启动器</a:t>
            </a:r>
          </a:p>
          <a:p>
            <a:r>
              <a:rPr kumimoji="1" lang="en-US" altLang="zh-CN" dirty="0" smtClean="0"/>
              <a:t>Spring-boot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-starter,</a:t>
            </a:r>
            <a:r>
              <a:rPr kumimoji="1" lang="zh-CN" altLang="en-US" dirty="0" smtClean="0"/>
              <a:t>核心包，</a:t>
            </a:r>
            <a:r>
              <a:rPr kumimoji="1" lang="en-US" altLang="zh-CN" dirty="0" smtClean="0"/>
              <a:t>spring-core,</a:t>
            </a:r>
            <a:r>
              <a:rPr lang="en-US" altLang="zh-CN" dirty="0"/>
              <a:t> </a:t>
            </a:r>
            <a:r>
              <a:rPr lang="en-US" altLang="zh-CN" dirty="0" smtClean="0"/>
              <a:t>spring-boot-</a:t>
            </a:r>
            <a:r>
              <a:rPr lang="en-US" altLang="zh-CN" dirty="0" err="1" smtClean="0"/>
              <a:t>autoconfigure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boot-logging(</a:t>
            </a:r>
            <a:r>
              <a:rPr lang="en-US" altLang="zh-CN" dirty="0" err="1" smtClean="0"/>
              <a:t>logback</a:t>
            </a:r>
            <a:r>
              <a:rPr lang="en-US" altLang="zh-CN" dirty="0" smtClean="0"/>
              <a:t>),</a:t>
            </a:r>
            <a:r>
              <a:rPr lang="en-US" altLang="zh-CN" dirty="0" err="1" smtClean="0"/>
              <a:t>yaml</a:t>
            </a:r>
            <a:r>
              <a:rPr lang="zh-CN" altLang="en-US" dirty="0" smtClean="0"/>
              <a:t>配置文件</a:t>
            </a:r>
          </a:p>
          <a:p>
            <a:r>
              <a:rPr kumimoji="1" lang="en-US" altLang="zh-CN" dirty="0" smtClean="0"/>
              <a:t>Spring-boot-</a:t>
            </a:r>
            <a:r>
              <a:rPr kumimoji="1" lang="en-US" altLang="zh-CN" dirty="0"/>
              <a:t> starter </a:t>
            </a:r>
            <a:r>
              <a:rPr kumimoji="1" lang="en-US" altLang="zh-CN" dirty="0" smtClean="0"/>
              <a:t>-web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:spring-web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en-US" altLang="zh-CN" dirty="0" err="1" smtClean="0"/>
              <a:t>springmvc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,tomcat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en-US" altLang="zh-CN" dirty="0" err="1" smtClean="0"/>
              <a:t>json</a:t>
            </a:r>
            <a:endParaRPr kumimoji="1" lang="zh-CN" altLang="en-US" dirty="0" smtClean="0"/>
          </a:p>
          <a:p>
            <a:r>
              <a:rPr kumimoji="1" lang="en-US" altLang="zh-CN" dirty="0" smtClean="0"/>
              <a:t>Spring-boot-</a:t>
            </a:r>
            <a:r>
              <a:rPr kumimoji="1" lang="en-US" altLang="zh-CN" dirty="0"/>
              <a:t> starter 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aop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spring-</a:t>
            </a:r>
            <a:r>
              <a:rPr kumimoji="1" lang="en-US" altLang="zh-CN" dirty="0" err="1" smtClean="0"/>
              <a:t>aop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aspectj</a:t>
            </a:r>
            <a:endParaRPr kumimoji="1" lang="zh-CN" altLang="en-US" dirty="0" smtClean="0"/>
          </a:p>
          <a:p>
            <a:r>
              <a:rPr kumimoji="1" lang="en-US" altLang="zh-CN" dirty="0" smtClean="0"/>
              <a:t>Spring-boot-</a:t>
            </a:r>
            <a:r>
              <a:rPr kumimoji="1" lang="en-US" altLang="zh-CN" dirty="0"/>
              <a:t> starter </a:t>
            </a:r>
            <a:r>
              <a:rPr kumimoji="1" lang="mr-IN" altLang="zh-CN" dirty="0" smtClean="0"/>
              <a:t>–</a:t>
            </a:r>
            <a:r>
              <a:rPr kumimoji="1" lang="en-US" altLang="zh-CN" dirty="0" err="1" smtClean="0"/>
              <a:t>jdbc</a:t>
            </a:r>
            <a:r>
              <a:rPr kumimoji="1" lang="en-US" altLang="zh-CN" dirty="0" smtClean="0"/>
              <a:t>:</a:t>
            </a:r>
            <a:endParaRPr kumimoji="1" lang="zh-CN" altLang="en-US" dirty="0" smtClean="0"/>
          </a:p>
          <a:p>
            <a:r>
              <a:rPr kumimoji="1" lang="en-US" altLang="zh-CN" dirty="0" smtClean="0"/>
              <a:t>Spring-boot-starter-security:</a:t>
            </a:r>
            <a:endParaRPr kumimoji="1" lang="zh-CN" altLang="en-US" dirty="0" smtClean="0"/>
          </a:p>
          <a:p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247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zh-CN" altLang="en-US" dirty="0" smtClean="0"/>
              <a:t>无需管理包与包之间的依赖，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boot</a:t>
            </a:r>
            <a:r>
              <a:rPr lang="zh-CN" altLang="en-US" dirty="0" smtClean="0"/>
              <a:t>进行了集成，如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模块。</a:t>
            </a:r>
          </a:p>
          <a:p>
            <a:pPr lvl="0"/>
            <a:r>
              <a:rPr lang="zh-CN" altLang="zh-CN" dirty="0" smtClean="0"/>
              <a:t>减少</a:t>
            </a:r>
            <a:r>
              <a:rPr lang="zh-CN" altLang="zh-CN" dirty="0"/>
              <a:t>配置和编码，便于部署、</a:t>
            </a:r>
            <a:r>
              <a:rPr lang="zh-CN" altLang="zh-CN" dirty="0" smtClean="0"/>
              <a:t>监控</a:t>
            </a:r>
            <a:r>
              <a:rPr lang="zh-CN" altLang="en-US" dirty="0" smtClean="0"/>
              <a:t>。</a:t>
            </a:r>
          </a:p>
          <a:p>
            <a:pPr marL="0" lvl="0" indent="0">
              <a:buNone/>
            </a:pPr>
            <a:r>
              <a:rPr lang="zh-CN" altLang="en-US" dirty="0"/>
              <a:t>	</a:t>
            </a:r>
            <a:r>
              <a:rPr lang="zh-CN" altLang="en-US" dirty="0" smtClean="0"/>
              <a:t>开发一个</a:t>
            </a:r>
            <a:r>
              <a:rPr lang="en-US" altLang="zh-CN" dirty="0" err="1" smtClean="0"/>
              <a:t>springmvc</a:t>
            </a:r>
            <a:r>
              <a:rPr lang="zh-CN" altLang="en-US" dirty="0" smtClean="0"/>
              <a:t>程序，需要配置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的配置， </a:t>
            </a:r>
            <a:r>
              <a:rPr lang="en-US" altLang="zh-CN" dirty="0" err="1" smtClean="0"/>
              <a:t>springmvc</a:t>
            </a:r>
            <a:r>
              <a:rPr lang="zh-CN" altLang="en-US" dirty="0" smtClean="0"/>
              <a:t> 的</a:t>
            </a:r>
            <a:r>
              <a:rPr lang="en-US" altLang="zh-CN" dirty="0" smtClean="0"/>
              <a:t>xml</a:t>
            </a:r>
            <a:r>
              <a:rPr lang="zh-CN" altLang="en-US" dirty="0" smtClean="0"/>
              <a:t>配置，以及</a:t>
            </a:r>
            <a:r>
              <a:rPr lang="en-US" altLang="zh-CN" dirty="0" err="1" smtClean="0"/>
              <a:t>web.xml</a:t>
            </a:r>
            <a:r>
              <a:rPr lang="zh-CN" altLang="en-US" dirty="0" smtClean="0"/>
              <a:t>的配置。</a:t>
            </a:r>
          </a:p>
          <a:p>
            <a:pPr marL="0" lvl="0" indent="0">
              <a:buNone/>
            </a:pPr>
            <a:r>
              <a:rPr lang="zh-CN" altLang="en-US" dirty="0"/>
              <a:t>	</a:t>
            </a:r>
            <a:r>
              <a:rPr lang="zh-CN" altLang="en-US" dirty="0" smtClean="0"/>
              <a:t>部署的问题，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程序一般会依赖</a:t>
            </a:r>
            <a:r>
              <a:rPr lang="en-US" altLang="zh-CN" dirty="0" smtClean="0"/>
              <a:t>tomcat</a:t>
            </a:r>
            <a:r>
              <a:rPr lang="zh-CN" altLang="en-US" dirty="0" smtClean="0"/>
              <a:t> 或者</a:t>
            </a:r>
            <a:r>
              <a:rPr lang="en-US" altLang="zh-CN" dirty="0" smtClean="0"/>
              <a:t>jetty,</a:t>
            </a:r>
            <a:r>
              <a:rPr lang="zh-CN" altLang="en-US" dirty="0" smtClean="0"/>
              <a:t>还会出现版本的问题，而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 内嵌了</a:t>
            </a:r>
            <a:r>
              <a:rPr lang="en-US" altLang="zh-CN" dirty="0" smtClean="0"/>
              <a:t>tomcat</a:t>
            </a:r>
            <a:r>
              <a:rPr lang="zh-CN" altLang="en-US" dirty="0" smtClean="0"/>
              <a:t>容器，减少部署中出现的问题。</a:t>
            </a:r>
            <a:endParaRPr lang="zh-CN" altLang="zh-CN" dirty="0"/>
          </a:p>
          <a:p>
            <a:pPr lvl="0"/>
            <a:r>
              <a:rPr lang="zh-CN" altLang="zh-CN" dirty="0"/>
              <a:t>和</a:t>
            </a:r>
            <a:r>
              <a:rPr lang="en-US" altLang="zh-CN" dirty="0" err="1"/>
              <a:t>springmvc</a:t>
            </a:r>
            <a:r>
              <a:rPr lang="zh-CN" altLang="zh-CN" dirty="0" smtClean="0"/>
              <a:t>没有</a:t>
            </a:r>
            <a:r>
              <a:rPr lang="zh-CN" altLang="en-US" dirty="0" smtClean="0"/>
              <a:t>直接</a:t>
            </a:r>
            <a:r>
              <a:rPr lang="zh-CN" altLang="zh-CN" dirty="0" smtClean="0"/>
              <a:t>关系</a:t>
            </a:r>
            <a:r>
              <a:rPr lang="zh-CN" altLang="zh-CN" dirty="0"/>
              <a:t>，是组织基于</a:t>
            </a:r>
            <a:r>
              <a:rPr lang="en-US" altLang="zh-CN" dirty="0" err="1"/>
              <a:t>springmvc</a:t>
            </a:r>
            <a:r>
              <a:rPr lang="en-US" altLang="zh-CN" dirty="0"/>
              <a:t> </a:t>
            </a:r>
            <a:r>
              <a:rPr lang="zh-CN" altLang="zh-CN" dirty="0"/>
              <a:t>的框架</a:t>
            </a:r>
            <a:r>
              <a:rPr lang="zh-CN" altLang="en-US" dirty="0"/>
              <a:t>的</a:t>
            </a:r>
            <a:r>
              <a:rPr lang="en-US" altLang="zh-CN" dirty="0"/>
              <a:t>spring</a:t>
            </a:r>
            <a:r>
              <a:rPr lang="zh-CN" altLang="en-US" dirty="0"/>
              <a:t>家族一员</a:t>
            </a:r>
            <a:endParaRPr lang="zh-CN" altLang="zh-CN" dirty="0"/>
          </a:p>
          <a:p>
            <a:r>
              <a:rPr lang="zh-CN" altLang="zh-CN" dirty="0"/>
              <a:t>下一代最新的</a:t>
            </a:r>
            <a:r>
              <a:rPr lang="zh-CN" altLang="zh-CN" dirty="0" smtClean="0"/>
              <a:t>框架</a:t>
            </a:r>
            <a:r>
              <a:rPr lang="zh-CN" altLang="en-US" dirty="0" smtClean="0"/>
              <a:t>，</a:t>
            </a:r>
            <a:r>
              <a:rPr lang="zh-CN" altLang="zh-CN" dirty="0" smtClean="0"/>
              <a:t>是</a:t>
            </a:r>
            <a:r>
              <a:rPr lang="zh-CN" altLang="zh-CN" dirty="0"/>
              <a:t>微服务的入门级框架，是学习</a:t>
            </a:r>
            <a:r>
              <a:rPr lang="en-US" altLang="zh-CN" dirty="0"/>
              <a:t>spring cloud </a:t>
            </a:r>
            <a:r>
              <a:rPr lang="zh-CN" altLang="zh-CN" dirty="0"/>
              <a:t>的</a:t>
            </a:r>
            <a:r>
              <a:rPr lang="zh-CN" altLang="zh-CN" dirty="0" smtClean="0"/>
              <a:t>基础</a:t>
            </a:r>
            <a:endParaRPr lang="zh-CN" altLang="en-US" dirty="0" smtClean="0"/>
          </a:p>
          <a:p>
            <a:r>
              <a:rPr lang="zh-CN" altLang="en-US" dirty="0"/>
              <a:t>缺点是集成度较高，使用过程中不太容易了解底层。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37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二、配置文件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err="1" smtClean="0"/>
              <a:t>application.properties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yml</a:t>
            </a:r>
            <a:r>
              <a:rPr lang="zh-CN" altLang="en-US" dirty="0" smtClean="0"/>
              <a:t>）的</a:t>
            </a:r>
            <a:r>
              <a:rPr lang="zh-CN" altLang="en-US" dirty="0"/>
              <a:t>使用</a:t>
            </a:r>
            <a:r>
              <a:rPr lang="zh-CN" altLang="en-US" dirty="0" smtClean="0"/>
              <a:t>，</a:t>
            </a:r>
          </a:p>
          <a:p>
            <a:r>
              <a:rPr lang="zh-CN" altLang="en-US" dirty="0" smtClean="0"/>
              <a:t>主要</a:t>
            </a:r>
            <a:r>
              <a:rPr lang="zh-CN" altLang="en-US" dirty="0"/>
              <a:t>用来</a:t>
            </a:r>
            <a:r>
              <a:rPr lang="zh-CN" altLang="en-US" dirty="0" smtClean="0"/>
              <a:t>配置服务端口、数据库</a:t>
            </a:r>
            <a:r>
              <a:rPr lang="zh-CN" altLang="en-US" dirty="0"/>
              <a:t>连接、日志相关配置</a:t>
            </a:r>
            <a:r>
              <a:rPr lang="zh-CN" altLang="en-US" dirty="0" smtClean="0"/>
              <a:t>等</a:t>
            </a:r>
          </a:p>
          <a:p>
            <a:r>
              <a:rPr kumimoji="1" lang="zh-CN" altLang="en-US" dirty="0" smtClean="0"/>
              <a:t>获取参数</a:t>
            </a:r>
          </a:p>
          <a:p>
            <a:pPr lvl="1"/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@value(“${}”)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,</a:t>
            </a:r>
            <a:endParaRPr kumimoji="1" lang="zh-CN" altLang="en-US" dirty="0" smtClean="0"/>
          </a:p>
          <a:p>
            <a:pPr lvl="1"/>
            <a:r>
              <a:rPr lang="en-US" altLang="zh-CN" dirty="0"/>
              <a:t>@</a:t>
            </a:r>
            <a:r>
              <a:rPr lang="en-US" altLang="zh-CN" dirty="0" err="1"/>
              <a:t>ConfigurationProperties</a:t>
            </a:r>
            <a:r>
              <a:rPr lang="en-US" altLang="zh-CN" dirty="0" smtClean="0"/>
              <a:t>(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spring.datasource.master</a:t>
            </a:r>
            <a:r>
              <a:rPr lang="en-US" altLang="zh-CN" b="1" dirty="0" smtClean="0"/>
              <a:t>”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运行时设置参数</a:t>
            </a:r>
            <a:r>
              <a:rPr lang="en-US" altLang="zh-CN" dirty="0"/>
              <a:t>java -jar </a:t>
            </a:r>
            <a:r>
              <a:rPr lang="en-US" altLang="zh-CN" dirty="0" err="1"/>
              <a:t>xxx.jar</a:t>
            </a:r>
            <a:r>
              <a:rPr lang="en-US" altLang="zh-CN" dirty="0"/>
              <a:t> --</a:t>
            </a:r>
            <a:r>
              <a:rPr lang="en-US" altLang="zh-CN" dirty="0" err="1"/>
              <a:t>server.port</a:t>
            </a:r>
            <a:r>
              <a:rPr lang="en-US" altLang="zh-CN" dirty="0"/>
              <a:t>=8888</a:t>
            </a:r>
            <a:endParaRPr kumimoji="1" lang="zh-CN" altLang="en-US" dirty="0" smtClean="0"/>
          </a:p>
          <a:p>
            <a:r>
              <a:rPr kumimoji="1" lang="zh-CN" altLang="en-US" dirty="0" smtClean="0"/>
              <a:t>多环境的配置</a:t>
            </a:r>
          </a:p>
          <a:p>
            <a:pPr fontAlgn="base"/>
            <a:r>
              <a:rPr lang="zh-CN" altLang="en-US" dirty="0"/>
              <a:t>在</a:t>
            </a:r>
            <a:r>
              <a:rPr lang="en-US" altLang="zh-CN" dirty="0"/>
              <a:t>Spring Boot</a:t>
            </a:r>
            <a:r>
              <a:rPr lang="zh-CN" altLang="en-US" dirty="0"/>
              <a:t>中多环境配置文件名需要满足</a:t>
            </a:r>
            <a:r>
              <a:rPr lang="en-US" altLang="zh-CN" dirty="0"/>
              <a:t>application-{profile}.properties</a:t>
            </a:r>
            <a:r>
              <a:rPr lang="zh-CN" altLang="en-US" dirty="0"/>
              <a:t>的格式，其中</a:t>
            </a:r>
            <a:r>
              <a:rPr lang="en-US" altLang="zh-CN" dirty="0"/>
              <a:t>{profile}</a:t>
            </a:r>
            <a:r>
              <a:rPr lang="zh-CN" altLang="en-US" dirty="0"/>
              <a:t>对应你的环境标识，比如：</a:t>
            </a:r>
          </a:p>
          <a:p>
            <a:pPr fontAlgn="base"/>
            <a:r>
              <a:rPr lang="en-US" altLang="zh-CN" dirty="0"/>
              <a:t>application-</a:t>
            </a:r>
            <a:r>
              <a:rPr lang="en-US" altLang="zh-CN" dirty="0" err="1"/>
              <a:t>dev.properties</a:t>
            </a:r>
            <a:r>
              <a:rPr lang="zh-CN" altLang="en-US" dirty="0"/>
              <a:t>：开发环境</a:t>
            </a:r>
          </a:p>
          <a:p>
            <a:pPr fontAlgn="base"/>
            <a:r>
              <a:rPr lang="en-US" altLang="zh-CN" dirty="0"/>
              <a:t>application-</a:t>
            </a:r>
            <a:r>
              <a:rPr lang="en-US" altLang="zh-CN" dirty="0" err="1"/>
              <a:t>test.properties</a:t>
            </a:r>
            <a:r>
              <a:rPr lang="zh-CN" altLang="en-US" dirty="0"/>
              <a:t>：测试环境</a:t>
            </a:r>
          </a:p>
          <a:p>
            <a:pPr fontAlgn="base"/>
            <a:r>
              <a:rPr lang="en-US" altLang="zh-CN" dirty="0"/>
              <a:t>application-</a:t>
            </a:r>
            <a:r>
              <a:rPr lang="en-US" altLang="zh-CN" dirty="0" err="1"/>
              <a:t>prod.properties</a:t>
            </a:r>
            <a:r>
              <a:rPr lang="zh-CN" altLang="en-US" dirty="0"/>
              <a:t>：生产环境</a:t>
            </a:r>
          </a:p>
          <a:p>
            <a:pPr fontAlgn="base"/>
            <a:r>
              <a:rPr lang="zh-CN" altLang="en-US" dirty="0"/>
              <a:t>至于哪个具体的配置文件会被加载，需要在</a:t>
            </a:r>
            <a:r>
              <a:rPr lang="en-US" altLang="zh-CN" dirty="0" err="1"/>
              <a:t>application.properties</a:t>
            </a:r>
            <a:r>
              <a:rPr lang="zh-CN" altLang="en-US" dirty="0"/>
              <a:t>文件中通过</a:t>
            </a:r>
            <a:r>
              <a:rPr lang="en-US" altLang="zh-CN" dirty="0" err="1"/>
              <a:t>spring.profiles.active</a:t>
            </a:r>
            <a:r>
              <a:rPr lang="zh-CN" altLang="en-US" dirty="0"/>
              <a:t>属性来设置，其值对应</a:t>
            </a:r>
            <a:r>
              <a:rPr lang="en-US" altLang="zh-CN" dirty="0"/>
              <a:t>{profile}</a:t>
            </a:r>
            <a:r>
              <a:rPr lang="zh-CN" altLang="en-US" dirty="0"/>
              <a:t>值。</a:t>
            </a:r>
          </a:p>
          <a:p>
            <a:pPr fontAlgn="base"/>
            <a:r>
              <a:rPr lang="zh-CN" altLang="en-US" dirty="0"/>
              <a:t>如：</a:t>
            </a:r>
            <a:r>
              <a:rPr lang="en-US" altLang="zh-CN" dirty="0" err="1"/>
              <a:t>spring.profiles.active</a:t>
            </a:r>
            <a:r>
              <a:rPr lang="en-US" altLang="zh-CN" dirty="0"/>
              <a:t>=test</a:t>
            </a:r>
            <a:r>
              <a:rPr lang="zh-CN" altLang="en-US" dirty="0"/>
              <a:t>就会加载</a:t>
            </a:r>
            <a:r>
              <a:rPr lang="en-US" altLang="zh-CN" dirty="0"/>
              <a:t>application-</a:t>
            </a:r>
            <a:r>
              <a:rPr lang="en-US" altLang="zh-CN" dirty="0" err="1"/>
              <a:t>test.properties</a:t>
            </a:r>
            <a:r>
              <a:rPr lang="zh-CN" altLang="en-US" dirty="0"/>
              <a:t>配置文件内容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74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多环境参数设置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68548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三、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开发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altLang="zh-CN" dirty="0"/>
              <a:t>@Controller</a:t>
            </a:r>
            <a:r>
              <a:rPr lang="zh-CN" altLang="en-US" dirty="0"/>
              <a:t>：修饰</a:t>
            </a:r>
            <a:r>
              <a:rPr lang="en-US" altLang="zh-CN" dirty="0"/>
              <a:t>class</a:t>
            </a:r>
            <a:r>
              <a:rPr lang="zh-CN" altLang="en-US" dirty="0"/>
              <a:t>，用来创建处理</a:t>
            </a:r>
            <a:r>
              <a:rPr lang="en-US" altLang="zh-CN" dirty="0"/>
              <a:t>http</a:t>
            </a:r>
            <a:r>
              <a:rPr lang="zh-CN" altLang="en-US" dirty="0"/>
              <a:t>请求的对象 </a:t>
            </a:r>
          </a:p>
          <a:p>
            <a:pPr fontAlgn="base"/>
            <a:r>
              <a:rPr lang="en-US" altLang="zh-CN" dirty="0"/>
              <a:t>@</a:t>
            </a:r>
            <a:r>
              <a:rPr lang="en-US" altLang="zh-CN" dirty="0" err="1"/>
              <a:t>RestController</a:t>
            </a:r>
            <a:r>
              <a:rPr lang="zh-CN" altLang="en-US" dirty="0"/>
              <a:t>：</a:t>
            </a:r>
            <a:r>
              <a:rPr lang="en-US" altLang="zh-CN" dirty="0"/>
              <a:t>Spring4</a:t>
            </a:r>
            <a:r>
              <a:rPr lang="zh-CN" altLang="en-US" dirty="0"/>
              <a:t>之后加入的注解，原来在</a:t>
            </a:r>
            <a:r>
              <a:rPr lang="en-US" altLang="zh-CN" dirty="0"/>
              <a:t>@Controller</a:t>
            </a:r>
            <a:r>
              <a:rPr lang="zh-CN" altLang="en-US" dirty="0"/>
              <a:t>中返回</a:t>
            </a:r>
            <a:r>
              <a:rPr lang="en-US" altLang="zh-CN" dirty="0" err="1"/>
              <a:t>json</a:t>
            </a:r>
            <a:r>
              <a:rPr lang="zh-CN" altLang="en-US" dirty="0"/>
              <a:t>需要</a:t>
            </a:r>
            <a:r>
              <a:rPr lang="en-US" altLang="zh-CN" dirty="0"/>
              <a:t>@</a:t>
            </a:r>
            <a:r>
              <a:rPr lang="en-US" altLang="zh-CN" dirty="0" err="1"/>
              <a:t>ResponseBody</a:t>
            </a:r>
            <a:r>
              <a:rPr lang="zh-CN" altLang="en-US" dirty="0"/>
              <a:t>来配合，如果直接用</a:t>
            </a:r>
            <a:r>
              <a:rPr lang="en-US" altLang="zh-CN" dirty="0"/>
              <a:t>@</a:t>
            </a:r>
            <a:r>
              <a:rPr lang="en-US" altLang="zh-CN" dirty="0" err="1"/>
              <a:t>RestController</a:t>
            </a:r>
            <a:r>
              <a:rPr lang="zh-CN" altLang="en-US" dirty="0"/>
              <a:t>替代</a:t>
            </a:r>
            <a:r>
              <a:rPr lang="en-US" altLang="zh-CN" dirty="0"/>
              <a:t>@Controller</a:t>
            </a:r>
            <a:r>
              <a:rPr lang="zh-CN" altLang="en-US" dirty="0"/>
              <a:t>就不需要再配置</a:t>
            </a:r>
            <a:r>
              <a:rPr lang="en-US" altLang="zh-CN" dirty="0"/>
              <a:t>@</a:t>
            </a:r>
            <a:r>
              <a:rPr lang="en-US" altLang="zh-CN" dirty="0" err="1"/>
              <a:t>ResponseBody</a:t>
            </a:r>
            <a:r>
              <a:rPr lang="zh-CN" altLang="en-US" dirty="0"/>
              <a:t>，默认返回</a:t>
            </a:r>
            <a:r>
              <a:rPr lang="en-US" altLang="zh-CN" dirty="0" err="1"/>
              <a:t>json</a:t>
            </a:r>
            <a:r>
              <a:rPr lang="zh-CN" altLang="en-US" dirty="0"/>
              <a:t>格式。 </a:t>
            </a:r>
          </a:p>
          <a:p>
            <a:pPr fontAlgn="base"/>
            <a:r>
              <a:rPr lang="en-US" altLang="zh-CN" dirty="0"/>
              <a:t>@</a:t>
            </a:r>
            <a:r>
              <a:rPr lang="en-US" altLang="zh-CN" dirty="0" err="1"/>
              <a:t>RequestMapping</a:t>
            </a:r>
            <a:r>
              <a:rPr lang="zh-CN" altLang="en-US" dirty="0"/>
              <a:t>：配置</a:t>
            </a:r>
            <a:r>
              <a:rPr lang="en-US" altLang="zh-CN" dirty="0" err="1"/>
              <a:t>url</a:t>
            </a:r>
            <a:r>
              <a:rPr lang="zh-CN" altLang="en-US" dirty="0" smtClean="0"/>
              <a:t>映射</a:t>
            </a:r>
          </a:p>
          <a:p>
            <a:pPr fontAlgn="base"/>
            <a:r>
              <a:rPr lang="en-US" altLang="zh-CN" dirty="0"/>
              <a:t>@</a:t>
            </a:r>
            <a:r>
              <a:rPr lang="en-US" altLang="zh-CN" dirty="0" err="1"/>
              <a:t>PathVariable</a:t>
            </a:r>
            <a:r>
              <a:rPr lang="en-US" altLang="zh-CN" dirty="0" smtClean="0"/>
              <a:t>,</a:t>
            </a:r>
            <a:endParaRPr lang="zh-CN" altLang="en-US" dirty="0" smtClean="0"/>
          </a:p>
          <a:p>
            <a:pPr fontAlgn="base"/>
            <a:r>
              <a:rPr lang="en-US" altLang="zh-CN" dirty="0" smtClean="0"/>
              <a:t>@</a:t>
            </a:r>
            <a:r>
              <a:rPr lang="en-US" altLang="zh-CN" dirty="0" err="1"/>
              <a:t>ModelAttribute</a:t>
            </a:r>
            <a:r>
              <a:rPr lang="en-US" altLang="zh-CN" dirty="0" smtClean="0"/>
              <a:t>,</a:t>
            </a:r>
            <a:endParaRPr lang="zh-CN" altLang="en-US" dirty="0" smtClean="0"/>
          </a:p>
          <a:p>
            <a:pPr fontAlgn="base"/>
            <a:r>
              <a:rPr lang="en-US" altLang="zh-CN" dirty="0"/>
              <a:t>@</a:t>
            </a:r>
            <a:r>
              <a:rPr lang="en-US" altLang="zh-CN" dirty="0" err="1"/>
              <a:t>RequestBody</a:t>
            </a:r>
            <a:endParaRPr lang="zh-CN" altLang="en-US" dirty="0" smtClean="0"/>
          </a:p>
          <a:p>
            <a:pPr fontAlgn="base"/>
            <a:r>
              <a:rPr lang="en-US" altLang="zh-CN" dirty="0" smtClean="0"/>
              <a:t>@</a:t>
            </a:r>
            <a:r>
              <a:rPr lang="en-US" altLang="zh-CN" dirty="0" err="1"/>
              <a:t>RequestParam</a:t>
            </a:r>
            <a:r>
              <a:rPr lang="zh-CN" altLang="en-US" dirty="0"/>
              <a:t>等。 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21" y="4001294"/>
            <a:ext cx="6377050" cy="24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开发过程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添加</a:t>
            </a:r>
            <a:r>
              <a:rPr kumimoji="1" lang="en-US" altLang="zh-CN" dirty="0" smtClean="0"/>
              <a:t>starter-web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、常规开发 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restful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设计</a:t>
            </a:r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、单元测试（</a:t>
            </a:r>
            <a:r>
              <a:rPr kumimoji="1" lang="en-US" altLang="zh-CN" dirty="0" err="1" smtClean="0"/>
              <a:t>dao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service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mockmvc</a:t>
            </a:r>
            <a:r>
              <a:rPr kumimoji="1" lang="zh-CN" altLang="en-US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9834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后台开发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zh-CN" altLang="en-US" dirty="0" smtClean="0"/>
              <a:t>静态资源</a:t>
            </a:r>
          </a:p>
          <a:p>
            <a:pPr marL="0" indent="0" fontAlgn="base">
              <a:buNone/>
            </a:pPr>
            <a:r>
              <a:rPr kumimoji="1" lang="zh-CN" altLang="en-US" dirty="0" smtClean="0"/>
              <a:t>	</a:t>
            </a:r>
            <a:r>
              <a:rPr lang="en-US" altLang="zh-CN" dirty="0" smtClean="0"/>
              <a:t>Spring </a:t>
            </a:r>
            <a:r>
              <a:rPr lang="en-US" altLang="zh-CN" dirty="0"/>
              <a:t>Boot</a:t>
            </a:r>
            <a:r>
              <a:rPr lang="zh-CN" altLang="en-US" dirty="0"/>
              <a:t>默认提供静态资源目录位置需置于</a:t>
            </a:r>
            <a:r>
              <a:rPr lang="en-US" altLang="zh-CN" dirty="0" err="1"/>
              <a:t>classpath</a:t>
            </a:r>
            <a:r>
              <a:rPr lang="zh-CN" altLang="en-US" dirty="0"/>
              <a:t>下，目录名需符合如下规则：</a:t>
            </a:r>
          </a:p>
          <a:p>
            <a:pPr lvl="1" fontAlgn="base"/>
            <a:r>
              <a:rPr lang="en-US" altLang="zh-CN" dirty="0"/>
              <a:t>/static</a:t>
            </a:r>
          </a:p>
          <a:p>
            <a:pPr lvl="1" fontAlgn="base"/>
            <a:r>
              <a:rPr lang="en-US" altLang="zh-CN" dirty="0"/>
              <a:t>/public</a:t>
            </a:r>
          </a:p>
          <a:p>
            <a:pPr lvl="1" fontAlgn="base"/>
            <a:r>
              <a:rPr lang="en-US" altLang="zh-CN" dirty="0"/>
              <a:t>/resources</a:t>
            </a:r>
          </a:p>
          <a:p>
            <a:pPr lvl="1" fontAlgn="base"/>
            <a:r>
              <a:rPr lang="en-US" altLang="zh-CN" dirty="0"/>
              <a:t>/META-INF/resources</a:t>
            </a:r>
          </a:p>
          <a:p>
            <a:pPr fontAlgn="base"/>
            <a:r>
              <a:rPr lang="zh-CN" altLang="en-US" dirty="0"/>
              <a:t>举例：我们可以在</a:t>
            </a:r>
            <a:r>
              <a:rPr lang="en-US" altLang="zh-CN" dirty="0" err="1"/>
              <a:t>src</a:t>
            </a:r>
            <a:r>
              <a:rPr lang="en-US" altLang="zh-CN" dirty="0"/>
              <a:t>/main/resources/</a:t>
            </a:r>
            <a:r>
              <a:rPr lang="zh-CN" altLang="en-US" dirty="0"/>
              <a:t>目录下创建</a:t>
            </a:r>
            <a:r>
              <a:rPr lang="en-US" altLang="zh-CN" dirty="0"/>
              <a:t>static</a:t>
            </a:r>
            <a:r>
              <a:rPr lang="zh-CN" altLang="en-US" dirty="0"/>
              <a:t>，在该位置放置一个图片文件。启动程序后，尝试访问</a:t>
            </a:r>
            <a:r>
              <a:rPr lang="en-US" altLang="zh-CN" dirty="0"/>
              <a:t>http://localhost:8080/</a:t>
            </a:r>
            <a:r>
              <a:rPr lang="en-US" altLang="zh-CN" dirty="0" err="1"/>
              <a:t>D.jpg</a:t>
            </a:r>
            <a:r>
              <a:rPr lang="zh-CN" altLang="en-US" dirty="0"/>
              <a:t>。如能显示图片，配置成功</a:t>
            </a:r>
            <a:r>
              <a:rPr lang="zh-CN" altLang="en-US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 smtClean="0"/>
          </a:p>
          <a:p>
            <a:r>
              <a:rPr kumimoji="1" lang="zh-CN" altLang="en-US" dirty="0" smtClean="0"/>
              <a:t>模板的选择，主要用于视图的渲染</a:t>
            </a:r>
          </a:p>
          <a:p>
            <a:endParaRPr kumimoji="1" lang="zh-CN" altLang="en-US" dirty="0"/>
          </a:p>
          <a:p>
            <a:pPr lvl="1" fontAlgn="base"/>
            <a:r>
              <a:rPr lang="en-US" altLang="zh-CN" dirty="0" err="1" smtClean="0"/>
              <a:t>Thymeleaf</a:t>
            </a:r>
            <a:r>
              <a:rPr lang="zh-CN" altLang="en-US" dirty="0" smtClean="0"/>
              <a:t> 一</a:t>
            </a:r>
            <a:r>
              <a:rPr lang="zh-CN" altLang="en-US" dirty="0"/>
              <a:t>个</a:t>
            </a:r>
            <a:r>
              <a:rPr lang="en-US" altLang="zh-CN" dirty="0"/>
              <a:t>XML/XHTML/HTML5</a:t>
            </a:r>
            <a:r>
              <a:rPr lang="zh-CN" altLang="en-US" dirty="0"/>
              <a:t>模板</a:t>
            </a:r>
            <a:r>
              <a:rPr lang="zh-CN" altLang="en-US" dirty="0" smtClean="0"/>
              <a:t>引擎，过于规范和严格</a:t>
            </a:r>
            <a:endParaRPr lang="en-US" altLang="zh-CN" dirty="0"/>
          </a:p>
          <a:p>
            <a:pPr lvl="1" fontAlgn="base"/>
            <a:r>
              <a:rPr lang="en-US" altLang="zh-CN" dirty="0" err="1" smtClean="0"/>
              <a:t>FreeMarker</a:t>
            </a:r>
            <a:r>
              <a:rPr lang="zh-CN" altLang="en-US" dirty="0" smtClean="0"/>
              <a:t> 推荐使用</a:t>
            </a:r>
            <a:endParaRPr lang="en-US" altLang="zh-CN" dirty="0"/>
          </a:p>
          <a:p>
            <a:pPr lvl="1" fontAlgn="base"/>
            <a:r>
              <a:rPr lang="en-US" altLang="zh-CN" dirty="0" smtClean="0"/>
              <a:t>Velocity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springboot</a:t>
            </a:r>
            <a:r>
              <a:rPr lang="zh-CN" altLang="en-US" dirty="0" smtClean="0"/>
              <a:t>  </a:t>
            </a:r>
            <a:r>
              <a:rPr lang="en-US" altLang="zh-CN" dirty="0" smtClean="0"/>
              <a:t>1.5x</a:t>
            </a:r>
            <a:r>
              <a:rPr lang="zh-CN" altLang="en-US" dirty="0" smtClean="0"/>
              <a:t> 不支持</a:t>
            </a:r>
            <a:endParaRPr lang="en-US" altLang="zh-CN" dirty="0"/>
          </a:p>
          <a:p>
            <a:pPr lvl="1" fontAlgn="base"/>
            <a:r>
              <a:rPr lang="en-US" altLang="zh-CN" dirty="0"/>
              <a:t>Groovy</a:t>
            </a:r>
          </a:p>
          <a:p>
            <a:pPr lvl="1" fontAlgn="base"/>
            <a:r>
              <a:rPr lang="en-US" altLang="zh-CN" dirty="0"/>
              <a:t>Mustache</a:t>
            </a:r>
          </a:p>
          <a:p>
            <a:r>
              <a:rPr lang="zh-CN" altLang="en-US" dirty="0"/>
              <a:t>当你使用上述模板引擎中的任何一个，它们默认的模板配置路径为：</a:t>
            </a:r>
            <a:r>
              <a:rPr lang="en-US" altLang="zh-CN" dirty="0" err="1"/>
              <a:t>src</a:t>
            </a:r>
            <a:r>
              <a:rPr lang="en-US" altLang="zh-CN" dirty="0"/>
              <a:t>/main/resources/templates</a:t>
            </a:r>
            <a:r>
              <a:rPr lang="zh-CN" altLang="en-US" dirty="0"/>
              <a:t>。当然也可以修改这个路径，具体如何修改，可在后续各模板引擎的配置属性中查询并修改。 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840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Swagger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文档构建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978381"/>
            <a:ext cx="10233025" cy="4045826"/>
          </a:xfrm>
        </p:spPr>
      </p:pic>
    </p:spTree>
    <p:extLst>
      <p:ext uri="{BB962C8B-B14F-4D97-AF65-F5344CB8AC3E}">
        <p14:creationId xmlns:p14="http://schemas.microsoft.com/office/powerpoint/2010/main" val="17352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一、入门</a:t>
            </a:r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，优缺点</a:t>
            </a:r>
          </a:p>
          <a:p>
            <a:r>
              <a:rPr kumimoji="1" lang="zh-CN" altLang="en-US" dirty="0" smtClean="0"/>
              <a:t>二、原理简单讲解，</a:t>
            </a:r>
            <a:r>
              <a:rPr kumimoji="1" lang="en-US" altLang="zh-CN" dirty="0" smtClean="0"/>
              <a:t>starter</a:t>
            </a:r>
            <a:r>
              <a:rPr kumimoji="1" lang="zh-CN" altLang="en-US" dirty="0" smtClean="0"/>
              <a:t>启动器</a:t>
            </a:r>
          </a:p>
          <a:p>
            <a:r>
              <a:rPr kumimoji="1" lang="zh-CN" altLang="en-US" dirty="0" smtClean="0"/>
              <a:t>三、配置文件、多环境</a:t>
            </a:r>
          </a:p>
          <a:p>
            <a:r>
              <a:rPr kumimoji="1" lang="zh-CN" altLang="en-US" dirty="0" smtClean="0"/>
              <a:t>四、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开发，</a:t>
            </a:r>
            <a:r>
              <a:rPr kumimoji="1" lang="en-US" altLang="zh-CN" dirty="0" smtClean="0"/>
              <a:t>swagger</a:t>
            </a:r>
            <a:r>
              <a:rPr kumimoji="1" lang="zh-CN" altLang="en-US" dirty="0" smtClean="0"/>
              <a:t>，模板引擎</a:t>
            </a:r>
          </a:p>
          <a:p>
            <a:r>
              <a:rPr kumimoji="1" lang="zh-CN" altLang="en-US" dirty="0" smtClean="0"/>
              <a:t>五、数据访问（</a:t>
            </a:r>
            <a:r>
              <a:rPr kumimoji="1" lang="en-US" altLang="zh-CN" dirty="0" err="1" smtClean="0"/>
              <a:t>jdbc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jpa</a:t>
            </a:r>
            <a:r>
              <a:rPr kumimoji="1" lang="zh-CN" altLang="en-US" dirty="0" smtClean="0"/>
              <a:t>）、</a:t>
            </a:r>
            <a:r>
              <a:rPr kumimoji="1" lang="zh-CN" altLang="en-US" dirty="0"/>
              <a:t>多数据</a:t>
            </a:r>
            <a:r>
              <a:rPr kumimoji="1" lang="zh-CN" altLang="en-US" dirty="0" smtClean="0"/>
              <a:t>源</a:t>
            </a:r>
          </a:p>
          <a:p>
            <a:r>
              <a:rPr kumimoji="1" lang="zh-CN" altLang="en-US" dirty="0" smtClean="0"/>
              <a:t>六、日志使用</a:t>
            </a:r>
          </a:p>
          <a:p>
            <a:r>
              <a:rPr kumimoji="1" lang="zh-CN" altLang="en-US" dirty="0" smtClean="0"/>
              <a:t>七、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应用（</a:t>
            </a:r>
            <a:r>
              <a:rPr lang="en-US" altLang="zh-CN" dirty="0" smtClean="0"/>
              <a:t>web,</a:t>
            </a:r>
            <a:r>
              <a:rPr lang="en-US" altLang="zh-CN" dirty="0"/>
              <a:t> </a:t>
            </a:r>
            <a:r>
              <a:rPr lang="en-US" altLang="zh-CN" dirty="0" err="1" smtClean="0"/>
              <a:t>scheduling,file,filter,aspect,interceptor,Exception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八、热部署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626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参数例子（请求参数）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26" y="1825625"/>
            <a:ext cx="6765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请求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83" y="1825625"/>
            <a:ext cx="74079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9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异常处理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全局异常</a:t>
            </a:r>
          </a:p>
          <a:p>
            <a:r>
              <a:rPr lang="zh-CN" altLang="en-US" dirty="0"/>
              <a:t>创建全局异常处理类：通过使用</a:t>
            </a:r>
            <a:r>
              <a:rPr lang="en-US" altLang="zh-CN" dirty="0"/>
              <a:t>@</a:t>
            </a:r>
            <a:r>
              <a:rPr lang="en-US" altLang="zh-CN" dirty="0" err="1"/>
              <a:t>ControllerAdvice</a:t>
            </a:r>
            <a:r>
              <a:rPr lang="zh-CN" altLang="en-US" dirty="0"/>
              <a:t>定义统一的异常处理类，而不是在每个</a:t>
            </a:r>
            <a:r>
              <a:rPr lang="en-US" altLang="zh-CN" dirty="0"/>
              <a:t>Controller</a:t>
            </a:r>
            <a:r>
              <a:rPr lang="zh-CN" altLang="en-US" dirty="0"/>
              <a:t>中逐个定义。</a:t>
            </a:r>
            <a:r>
              <a:rPr lang="en-US" altLang="zh-CN" dirty="0"/>
              <a:t>@</a:t>
            </a:r>
            <a:r>
              <a:rPr lang="en-US" altLang="zh-CN" dirty="0" err="1"/>
              <a:t>ExceptionHandler</a:t>
            </a:r>
            <a:r>
              <a:rPr lang="zh-CN" altLang="en-US" dirty="0"/>
              <a:t>用来定义函数针对的异常类型，最后将</a:t>
            </a:r>
            <a:r>
              <a:rPr lang="en-US" altLang="zh-CN" dirty="0"/>
              <a:t>Exception</a:t>
            </a:r>
            <a:r>
              <a:rPr lang="zh-CN" altLang="en-US" dirty="0"/>
              <a:t>对象和请求</a:t>
            </a:r>
            <a:r>
              <a:rPr lang="en-US" altLang="zh-CN" dirty="0"/>
              <a:t>URL</a:t>
            </a:r>
            <a:r>
              <a:rPr lang="zh-CN" altLang="en-US" dirty="0"/>
              <a:t>映射到</a:t>
            </a:r>
            <a:r>
              <a:rPr lang="en-US" altLang="zh-CN" dirty="0" err="1" smtClean="0"/>
              <a:t>error.html</a:t>
            </a:r>
            <a:r>
              <a:rPr kumimoji="1" lang="zh-CN" altLang="en-US" dirty="0" smtClean="0"/>
              <a:t>，或者返回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格式数据</a:t>
            </a:r>
          </a:p>
          <a:p>
            <a:r>
              <a:rPr kumimoji="1" lang="zh-CN" altLang="en-US" dirty="0" smtClean="0"/>
              <a:t>自定义异常，</a:t>
            </a:r>
            <a:r>
              <a:rPr kumimoji="1" lang="en-US" altLang="zh-CN" dirty="0" smtClean="0"/>
              <a:t>Exception</a:t>
            </a:r>
            <a:r>
              <a:rPr kumimoji="1" lang="zh-CN" altLang="en-US" dirty="0" smtClean="0"/>
              <a:t> ，或者</a:t>
            </a:r>
            <a:r>
              <a:rPr kumimoji="1" lang="en-US" altLang="zh-CN" dirty="0" err="1" smtClean="0"/>
              <a:t>runtimeException</a:t>
            </a:r>
            <a:r>
              <a:rPr kumimoji="1" lang="zh-CN" altLang="en-US" dirty="0" smtClean="0"/>
              <a:t>，在调用抛出</a:t>
            </a:r>
          </a:p>
        </p:txBody>
      </p:sp>
    </p:spTree>
    <p:extLst>
      <p:ext uri="{BB962C8B-B14F-4D97-AF65-F5344CB8AC3E}">
        <p14:creationId xmlns:p14="http://schemas.microsoft.com/office/powerpoint/2010/main" val="1914317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返回处理方式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74" y="1825625"/>
            <a:ext cx="9113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9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数据访问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Jdbc</a:t>
            </a:r>
            <a:r>
              <a:rPr kumimoji="1" lang="zh-CN" altLang="en-US" dirty="0" smtClean="0"/>
              <a:t>  </a:t>
            </a:r>
          </a:p>
          <a:p>
            <a:r>
              <a:rPr kumimoji="1" lang="en-US" altLang="zh-CN" dirty="0" err="1" smtClean="0"/>
              <a:t>Mybatis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Jpa</a:t>
            </a:r>
            <a:endParaRPr kumimoji="1" lang="zh-CN" altLang="en-US" dirty="0" smtClean="0"/>
          </a:p>
          <a:p>
            <a:r>
              <a:rPr kumimoji="1" lang="en-US" altLang="zh-CN" dirty="0" smtClean="0"/>
              <a:t>hibernate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9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数据源配置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 err="1"/>
              <a:t>spring.datasource.url</a:t>
            </a:r>
            <a:r>
              <a:rPr lang="en-US" altLang="zh-CN" dirty="0"/>
              <a:t>=</a:t>
            </a:r>
            <a:r>
              <a:rPr lang="en-US" altLang="zh-CN" b="1" dirty="0" err="1"/>
              <a:t>jdbc:mysql</a:t>
            </a:r>
            <a:r>
              <a:rPr lang="en-US" altLang="zh-CN" b="1" dirty="0"/>
              <a:t>://localhost:3306/test</a:t>
            </a:r>
            <a:br>
              <a:rPr lang="en-US" altLang="zh-CN" b="1" dirty="0"/>
            </a:br>
            <a:r>
              <a:rPr lang="en-US" altLang="zh-CN" b="1" dirty="0" err="1"/>
              <a:t>spring.datasource.username</a:t>
            </a:r>
            <a:r>
              <a:rPr lang="en-US" altLang="zh-CN" dirty="0"/>
              <a:t>=</a:t>
            </a:r>
            <a:r>
              <a:rPr lang="en-US" altLang="zh-CN" b="1" dirty="0"/>
              <a:t>root</a:t>
            </a:r>
            <a:br>
              <a:rPr lang="en-US" altLang="zh-CN" b="1" dirty="0"/>
            </a:br>
            <a:r>
              <a:rPr lang="en-US" altLang="zh-CN" b="1" dirty="0" err="1"/>
              <a:t>spring.datasource.password</a:t>
            </a:r>
            <a:r>
              <a:rPr lang="en-US" altLang="zh-CN" dirty="0"/>
              <a:t>=</a:t>
            </a:r>
            <a:r>
              <a:rPr lang="en-US" altLang="zh-CN" b="1" dirty="0"/>
              <a:t>root</a:t>
            </a:r>
            <a:br>
              <a:rPr lang="en-US" altLang="zh-CN" b="1" dirty="0"/>
            </a:br>
            <a:r>
              <a:rPr lang="en-US" altLang="zh-CN" b="1" dirty="0" err="1" smtClean="0"/>
              <a:t>spring.datasource.driver</a:t>
            </a:r>
            <a:r>
              <a:rPr lang="en-US" altLang="zh-CN" b="1" dirty="0" smtClean="0"/>
              <a:t>-class-name</a:t>
            </a:r>
            <a:r>
              <a:rPr lang="en-US" altLang="zh-CN" dirty="0" smtClean="0"/>
              <a:t>=</a:t>
            </a:r>
            <a:r>
              <a:rPr lang="en-US" altLang="zh-CN" b="1" dirty="0" err="1" smtClean="0"/>
              <a:t>com.mysql.jdbc.Driver</a:t>
            </a:r>
            <a:endParaRPr lang="zh-CN" altLang="en-US" b="1" dirty="0" smtClean="0"/>
          </a:p>
          <a:p>
            <a:endParaRPr kumimoji="1" lang="zh-CN" altLang="en-US" b="1" dirty="0"/>
          </a:p>
          <a:p>
            <a:r>
              <a:rPr lang="zh-CN" altLang="en-US" dirty="0"/>
              <a:t>其他可选的配置可以查看</a:t>
            </a:r>
            <a:r>
              <a:rPr lang="en-US" altLang="zh-CN" dirty="0" err="1"/>
              <a:t>DataSourceProperties</a:t>
            </a:r>
            <a:r>
              <a:rPr lang="zh-CN" altLang="en-US" dirty="0"/>
              <a:t>。同时注意你可以通过</a:t>
            </a:r>
            <a:r>
              <a:rPr lang="en-US" altLang="zh-CN" dirty="0" err="1"/>
              <a:t>spring.datasource</a:t>
            </a:r>
            <a:r>
              <a:rPr lang="en-US" altLang="zh-CN" dirty="0"/>
              <a:t>.*</a:t>
            </a:r>
            <a:r>
              <a:rPr lang="zh-CN" altLang="en-US" dirty="0"/>
              <a:t>配置任何</a:t>
            </a:r>
            <a:r>
              <a:rPr lang="en-US" altLang="zh-CN" dirty="0" err="1"/>
              <a:t>DataSource</a:t>
            </a:r>
            <a:r>
              <a:rPr lang="zh-CN" altLang="en-US" dirty="0"/>
              <a:t>实现相关的特定属性：具体参考你使用的连接池实现的文档。</a:t>
            </a:r>
          </a:p>
          <a:p>
            <a:r>
              <a:rPr lang="zh-CN" altLang="en-US" dirty="0"/>
              <a:t>注：既然</a:t>
            </a:r>
            <a:r>
              <a:rPr lang="en-US" altLang="zh-CN" dirty="0"/>
              <a:t>Spring Boot</a:t>
            </a:r>
            <a:r>
              <a:rPr lang="zh-CN" altLang="en-US" dirty="0"/>
              <a:t>能够从大多数数据库的</a:t>
            </a:r>
            <a:r>
              <a:rPr lang="en-US" altLang="zh-CN" dirty="0" err="1"/>
              <a:t>url</a:t>
            </a:r>
            <a:r>
              <a:rPr lang="zh-CN" altLang="en-US" dirty="0"/>
              <a:t>上推断出</a:t>
            </a:r>
            <a:r>
              <a:rPr lang="en-US" altLang="zh-CN" dirty="0"/>
              <a:t>driver-class-name</a:t>
            </a:r>
            <a:r>
              <a:rPr lang="zh-CN" altLang="en-US" dirty="0"/>
              <a:t>，那么你就不需要再指定它了。 对于一个将要创建的</a:t>
            </a:r>
            <a:r>
              <a:rPr lang="en-US" altLang="zh-CN" dirty="0" err="1"/>
              <a:t>DataSource</a:t>
            </a:r>
            <a:r>
              <a:rPr lang="zh-CN" altLang="en-US" dirty="0"/>
              <a:t>连接池，我们需要能够验证</a:t>
            </a:r>
            <a:r>
              <a:rPr lang="en-US" altLang="zh-CN" dirty="0"/>
              <a:t>Driver</a:t>
            </a:r>
            <a:r>
              <a:rPr lang="zh-CN" altLang="en-US" dirty="0"/>
              <a:t>是否可用， 所以我们会在做任何事情之前检查它。 比如， 如果你设置</a:t>
            </a:r>
            <a:r>
              <a:rPr lang="en-US" altLang="zh-CN" dirty="0" err="1"/>
              <a:t>spring.datasource.driverClassName</a:t>
            </a:r>
            <a:r>
              <a:rPr lang="en-US" altLang="zh-CN" dirty="0"/>
              <a:t>=</a:t>
            </a:r>
            <a:r>
              <a:rPr lang="en-US" altLang="zh-CN" dirty="0" err="1"/>
              <a:t>com.mysql.jdbc.Driver</a:t>
            </a:r>
            <a:r>
              <a:rPr lang="zh-CN" altLang="en-US" dirty="0"/>
              <a:t>，然后这个类就会被加载。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7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简单讲解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Jdbc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主要使用</a:t>
            </a:r>
            <a:r>
              <a:rPr kumimoji="1" lang="en-US" altLang="zh-CN" dirty="0" err="1" smtClean="0"/>
              <a:t>jdbcTemplate</a:t>
            </a:r>
            <a:r>
              <a:rPr kumimoji="1" lang="zh-CN" altLang="en-US" dirty="0" smtClean="0"/>
              <a:t>操作</a:t>
            </a:r>
          </a:p>
          <a:p>
            <a:r>
              <a:rPr kumimoji="1" lang="en-US" altLang="zh-CN" dirty="0" err="1" smtClean="0"/>
              <a:t>Jpa</a:t>
            </a:r>
            <a:r>
              <a:rPr kumimoji="1" lang="zh-CN" altLang="en-US" dirty="0" smtClean="0"/>
              <a:t>  主要继承</a:t>
            </a:r>
            <a:r>
              <a:rPr lang="en-US" altLang="zh-CN" dirty="0" err="1" smtClean="0"/>
              <a:t>JpaRepository</a:t>
            </a:r>
            <a:r>
              <a:rPr lang="zh-CN" altLang="en-US" dirty="0" smtClean="0"/>
              <a:t>接口开发</a:t>
            </a:r>
          </a:p>
          <a:p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 注解接口开发</a:t>
            </a:r>
            <a:r>
              <a:rPr kumimoji="1" lang="en-US" altLang="zh-CN" dirty="0" smtClean="0"/>
              <a:t>,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Mybatis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 开发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34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多数据源的配置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01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708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 数据源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23" y="1825625"/>
            <a:ext cx="7560729" cy="4351338"/>
          </a:xfrm>
        </p:spPr>
      </p:pic>
    </p:spTree>
    <p:extLst>
      <p:ext uri="{BB962C8B-B14F-4D97-AF65-F5344CB8AC3E}">
        <p14:creationId xmlns:p14="http://schemas.microsoft.com/office/powerpoint/2010/main" val="1155296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Sybase</a:t>
            </a:r>
            <a:r>
              <a:rPr kumimoji="1" lang="zh-CN" altLang="en-US" dirty="0" smtClean="0"/>
              <a:t>数据源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43" y="1825625"/>
            <a:ext cx="7800289" cy="4351338"/>
          </a:xfrm>
        </p:spPr>
      </p:pic>
    </p:spTree>
    <p:extLst>
      <p:ext uri="{BB962C8B-B14F-4D97-AF65-F5344CB8AC3E}">
        <p14:creationId xmlns:p14="http://schemas.microsoft.com/office/powerpoint/2010/main" val="123867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一、入门</a:t>
            </a:r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一、</a:t>
            </a:r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官网 </a:t>
            </a:r>
            <a:r>
              <a:rPr kumimoji="1" lang="en-US" altLang="zh-CN" dirty="0" err="1" smtClean="0"/>
              <a:t>spring.io</a:t>
            </a:r>
            <a:endParaRPr kumimoji="1" lang="zh-CN" altLang="en-US" dirty="0" smtClean="0"/>
          </a:p>
          <a:p>
            <a:r>
              <a:rPr kumimoji="1" lang="zh-CN" altLang="en-US" dirty="0" smtClean="0"/>
              <a:t>二、</a:t>
            </a:r>
            <a:r>
              <a:rPr kumimoji="1" lang="en-US" altLang="zh-CN" dirty="0" smtClean="0"/>
              <a:t>ide</a:t>
            </a:r>
            <a:r>
              <a:rPr kumimoji="1" lang="zh-CN" altLang="en-US" dirty="0" smtClean="0"/>
              <a:t> 编辑器</a:t>
            </a:r>
          </a:p>
          <a:p>
            <a:r>
              <a:rPr kumimoji="1" lang="zh-CN" altLang="en-US" sz="1700" dirty="0" smtClean="0"/>
              <a:t>要求</a:t>
            </a:r>
          </a:p>
          <a:p>
            <a:pPr fontAlgn="base"/>
            <a:r>
              <a:rPr lang="en-US" altLang="zh-CN" sz="1700" dirty="0" smtClean="0"/>
              <a:t>Java </a:t>
            </a:r>
            <a:r>
              <a:rPr lang="en-US" altLang="zh-CN" sz="1700" dirty="0"/>
              <a:t>7</a:t>
            </a:r>
            <a:r>
              <a:rPr lang="zh-CN" altLang="en-US" sz="1700" dirty="0"/>
              <a:t>及以上 </a:t>
            </a:r>
          </a:p>
          <a:p>
            <a:pPr fontAlgn="base"/>
            <a:r>
              <a:rPr lang="en-US" altLang="zh-CN" sz="1700" dirty="0" smtClean="0"/>
              <a:t>Spring Framework 4.1.5</a:t>
            </a:r>
            <a:r>
              <a:rPr lang="zh-CN" altLang="en-US" sz="1700" dirty="0" smtClean="0"/>
              <a:t>及以上</a:t>
            </a:r>
            <a:endParaRPr kumimoji="1" lang="zh-CN" altLang="en-US" sz="1600" dirty="0"/>
          </a:p>
          <a:p>
            <a:pPr marL="0" indent="0">
              <a:buNone/>
            </a:pPr>
            <a:endParaRPr kumimoji="1" lang="zh-CN" altLang="en-US" sz="1600" dirty="0" smtClean="0"/>
          </a:p>
          <a:p>
            <a:pPr marL="0" indent="0">
              <a:buNone/>
            </a:pPr>
            <a:endParaRPr kumimoji="1" lang="zh-CN" altLang="en-US" sz="1600" dirty="0"/>
          </a:p>
          <a:p>
            <a:pPr marL="0" indent="0">
              <a:buNone/>
            </a:pPr>
            <a:endParaRPr kumimoji="1" lang="zh-CN" altLang="en-US" sz="1600" dirty="0" smtClean="0"/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446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四、日志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默认日志</a:t>
            </a:r>
          </a:p>
          <a:p>
            <a:pPr lvl="1"/>
            <a:r>
              <a:rPr lang="en-US" altLang="zh-CN" dirty="0"/>
              <a:t>Spring Boot</a:t>
            </a:r>
            <a:r>
              <a:rPr lang="zh-CN" altLang="en-US" dirty="0"/>
              <a:t>在所有内部日志中使用</a:t>
            </a:r>
            <a:r>
              <a:rPr lang="en-US" altLang="zh-CN" dirty="0">
                <a:hlinkClick r:id="rId2"/>
              </a:rPr>
              <a:t>Commons Logging</a:t>
            </a:r>
            <a:r>
              <a:rPr lang="zh-CN" altLang="en-US" dirty="0"/>
              <a:t>，但是默认配置也提供了对常用日志的支持，如：</a:t>
            </a:r>
            <a:r>
              <a:rPr lang="en-US" altLang="zh-CN" dirty="0">
                <a:hlinkClick r:id="rId3"/>
              </a:rPr>
              <a:t>Java Util Logging</a:t>
            </a:r>
            <a:r>
              <a:rPr lang="zh-CN" altLang="en-US" dirty="0"/>
              <a:t>，</a:t>
            </a:r>
            <a:r>
              <a:rPr lang="en-US" altLang="zh-CN" dirty="0">
                <a:hlinkClick r:id="rId4"/>
              </a:rPr>
              <a:t>Log4J</a:t>
            </a:r>
            <a:r>
              <a:rPr lang="en-US" altLang="zh-CN" dirty="0"/>
              <a:t>, </a:t>
            </a:r>
            <a:r>
              <a:rPr lang="en-US" altLang="zh-CN" dirty="0">
                <a:hlinkClick r:id="rId4"/>
              </a:rPr>
              <a:t>Log4J2</a:t>
            </a:r>
            <a:r>
              <a:rPr lang="zh-CN" altLang="en-US" dirty="0"/>
              <a:t>和</a:t>
            </a:r>
            <a:r>
              <a:rPr lang="en-US" altLang="zh-CN" dirty="0">
                <a:hlinkClick r:id="rId5"/>
              </a:rPr>
              <a:t>Logback</a:t>
            </a:r>
            <a:r>
              <a:rPr lang="zh-CN" altLang="en-US" dirty="0"/>
              <a:t>。每种</a:t>
            </a:r>
            <a:r>
              <a:rPr lang="en-US" altLang="zh-CN" dirty="0"/>
              <a:t>Logger</a:t>
            </a:r>
            <a:r>
              <a:rPr lang="zh-CN" altLang="en-US" dirty="0"/>
              <a:t>都可以通过配置使用控制台或者文件输出</a:t>
            </a:r>
            <a:r>
              <a:rPr lang="zh-CN" altLang="en-US" dirty="0" smtClean="0"/>
              <a:t>日志</a:t>
            </a:r>
          </a:p>
          <a:p>
            <a:r>
              <a:rPr lang="zh-CN" altLang="en-US" dirty="0" smtClean="0"/>
              <a:t>自定义日志</a:t>
            </a:r>
          </a:p>
          <a:p>
            <a:pPr lvl="1" fontAlgn="base"/>
            <a:r>
              <a:rPr lang="zh-CN" altLang="nb-NO" dirty="0"/>
              <a:t>根据不同的日志系统，你可以按如下规则组织配置文件名，就能被正确加载：</a:t>
            </a:r>
          </a:p>
          <a:p>
            <a:pPr lvl="1" fontAlgn="base"/>
            <a:r>
              <a:rPr lang="nb-NO" altLang="zh-CN" dirty="0" err="1"/>
              <a:t>Logback</a:t>
            </a:r>
            <a:r>
              <a:rPr lang="zh-CN" altLang="nb-NO" dirty="0"/>
              <a:t>：</a:t>
            </a:r>
            <a:r>
              <a:rPr lang="nb-NO" altLang="zh-CN" dirty="0" err="1"/>
              <a:t>logback-spring.xml</a:t>
            </a:r>
            <a:r>
              <a:rPr lang="nb-NO" altLang="zh-CN" dirty="0"/>
              <a:t>, </a:t>
            </a:r>
            <a:r>
              <a:rPr lang="nb-NO" altLang="zh-CN" dirty="0" err="1"/>
              <a:t>logback-spring.groovy</a:t>
            </a:r>
            <a:r>
              <a:rPr lang="nb-NO" altLang="zh-CN" dirty="0"/>
              <a:t>, </a:t>
            </a:r>
            <a:r>
              <a:rPr lang="nb-NO" altLang="zh-CN" dirty="0" err="1"/>
              <a:t>logback.xml</a:t>
            </a:r>
            <a:r>
              <a:rPr lang="nb-NO" altLang="zh-CN" dirty="0"/>
              <a:t>, </a:t>
            </a:r>
            <a:r>
              <a:rPr lang="nb-NO" altLang="zh-CN" dirty="0" err="1"/>
              <a:t>logback.groovy</a:t>
            </a:r>
            <a:endParaRPr lang="nb-NO" altLang="zh-CN" dirty="0"/>
          </a:p>
          <a:p>
            <a:pPr lvl="1" fontAlgn="base"/>
            <a:r>
              <a:rPr lang="nb-NO" altLang="zh-CN" dirty="0"/>
              <a:t>Log4j</a:t>
            </a:r>
            <a:r>
              <a:rPr lang="zh-CN" altLang="nb-NO" dirty="0"/>
              <a:t>：</a:t>
            </a:r>
            <a:r>
              <a:rPr lang="nb-NO" altLang="zh-CN" dirty="0"/>
              <a:t>log4j-spring.properties, log4j-spring.xml, log4j.properties, log4j.xml</a:t>
            </a:r>
          </a:p>
          <a:p>
            <a:pPr lvl="1" fontAlgn="base"/>
            <a:r>
              <a:rPr lang="nb-NO" altLang="zh-CN" dirty="0"/>
              <a:t>Log4j2</a:t>
            </a:r>
            <a:r>
              <a:rPr lang="zh-CN" altLang="nb-NO" dirty="0"/>
              <a:t>：</a:t>
            </a:r>
            <a:r>
              <a:rPr lang="nb-NO" altLang="zh-CN" dirty="0"/>
              <a:t>log4j2-spring.xml, log4j2.xml</a:t>
            </a:r>
          </a:p>
          <a:p>
            <a:pPr lvl="1" fontAlgn="base"/>
            <a:r>
              <a:rPr lang="nb-NO" altLang="zh-CN" dirty="0"/>
              <a:t>JDK (Java </a:t>
            </a:r>
            <a:r>
              <a:rPr lang="nb-NO" altLang="zh-CN" dirty="0" err="1"/>
              <a:t>Util</a:t>
            </a:r>
            <a:r>
              <a:rPr lang="nb-NO" altLang="zh-CN" dirty="0"/>
              <a:t> Logging)</a:t>
            </a:r>
            <a:r>
              <a:rPr lang="zh-CN" altLang="nb-NO" dirty="0"/>
              <a:t>：</a:t>
            </a:r>
            <a:r>
              <a:rPr lang="nb-NO" altLang="zh-CN" dirty="0" err="1"/>
              <a:t>logging.properties</a:t>
            </a:r>
            <a:endParaRPr lang="nb-NO" altLang="zh-CN" dirty="0"/>
          </a:p>
          <a:p>
            <a:pPr lvl="1"/>
            <a:r>
              <a:rPr lang="nb-NO" altLang="zh-CN" dirty="0"/>
              <a:t/>
            </a:r>
            <a:br>
              <a:rPr lang="nb-NO" altLang="zh-CN" dirty="0"/>
            </a:b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4383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统一处理</a:t>
            </a:r>
            <a:r>
              <a:rPr lang="en-US" altLang="zh-CN" b="1" dirty="0"/>
              <a:t>Web</a:t>
            </a:r>
            <a:r>
              <a:rPr lang="zh-CN" altLang="en-US" b="1" dirty="0"/>
              <a:t>请求</a:t>
            </a:r>
            <a:r>
              <a:rPr lang="zh-CN" altLang="en-US" b="1" dirty="0" smtClean="0"/>
              <a:t>日志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使用</a:t>
            </a:r>
            <a:r>
              <a:rPr lang="en-US" altLang="zh-CN" dirty="0"/>
              <a:t>@</a:t>
            </a:r>
            <a:r>
              <a:rPr lang="en-US" altLang="zh-CN" dirty="0" smtClean="0"/>
              <a:t>Aspect</a:t>
            </a:r>
            <a:endParaRPr lang="zh-CN" altLang="en-US" dirty="0" smtClean="0"/>
          </a:p>
          <a:p>
            <a:r>
              <a:rPr lang="zh-CN" altLang="en-US" b="1" dirty="0" smtClean="0"/>
              <a:t>自定义</a:t>
            </a:r>
            <a:r>
              <a:rPr lang="en-US" altLang="zh-CN" b="1" dirty="0" smtClean="0"/>
              <a:t>web</a:t>
            </a:r>
            <a:r>
              <a:rPr lang="zh-CN" altLang="en-US" b="1" dirty="0" smtClean="0"/>
              <a:t>配置（静态资源路径，自定义路径，</a:t>
            </a:r>
            <a:r>
              <a:rPr lang="en-US" altLang="zh-CN" b="1" dirty="0" smtClean="0"/>
              <a:t>filter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,</a:t>
            </a:r>
            <a:r>
              <a:rPr lang="en-US" altLang="zh-CN" dirty="0"/>
              <a:t> </a:t>
            </a:r>
            <a:r>
              <a:rPr lang="en-US" altLang="zh-CN" dirty="0" err="1" smtClean="0"/>
              <a:t>Interceptor,json</a:t>
            </a:r>
            <a:r>
              <a:rPr lang="zh-CN" altLang="en-US" dirty="0" smtClean="0"/>
              <a:t>转换</a:t>
            </a:r>
            <a:r>
              <a:rPr lang="zh-CN" altLang="en-US" b="1" dirty="0" smtClean="0"/>
              <a:t>）</a:t>
            </a:r>
          </a:p>
          <a:p>
            <a:r>
              <a:rPr lang="zh-CN" altLang="en-US" b="1" dirty="0" smtClean="0"/>
              <a:t>文件上传</a:t>
            </a:r>
          </a:p>
          <a:p>
            <a:r>
              <a:rPr lang="zh-CN" altLang="en-US" b="1" dirty="0" smtClean="0"/>
              <a:t>定时任务</a:t>
            </a:r>
          </a:p>
          <a:p>
            <a:endParaRPr lang="zh-CN" altLang="en-US" b="1" dirty="0" smtClean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9271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热部署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devtools</a:t>
            </a:r>
            <a:endParaRPr lang="en-US" altLang="zh-CN" b="1" dirty="0"/>
          </a:p>
          <a:p>
            <a:pPr lvl="1"/>
            <a:r>
              <a:rPr lang="en-US" altLang="zh-CN" dirty="0"/>
              <a:t>&lt;dependency&gt;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/>
              <a:t>groupId</a:t>
            </a:r>
            <a:r>
              <a:rPr lang="en-US" altLang="zh-CN" dirty="0"/>
              <a:t>&gt;</a:t>
            </a:r>
            <a:r>
              <a:rPr lang="en-US" altLang="zh-CN" dirty="0" err="1"/>
              <a:t>org.springframework.boot</a:t>
            </a:r>
            <a:r>
              <a:rPr lang="en-US" altLang="zh-CN" dirty="0"/>
              <a:t>&lt;/</a:t>
            </a:r>
            <a:r>
              <a:rPr lang="en-US" altLang="zh-CN" dirty="0" err="1"/>
              <a:t>groupId</a:t>
            </a:r>
            <a:r>
              <a:rPr lang="en-US" altLang="zh-CN" dirty="0"/>
              <a:t>&gt;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 err="1"/>
              <a:t>artifactId</a:t>
            </a:r>
            <a:r>
              <a:rPr lang="en-US" altLang="zh-CN" dirty="0"/>
              <a:t>&gt;spring-boot-</a:t>
            </a:r>
            <a:r>
              <a:rPr lang="en-US" altLang="zh-CN" dirty="0" err="1"/>
              <a:t>devtools</a:t>
            </a:r>
            <a:r>
              <a:rPr lang="en-US" altLang="zh-CN" dirty="0"/>
              <a:t>&lt;/</a:t>
            </a:r>
            <a:r>
              <a:rPr lang="en-US" altLang="zh-CN" dirty="0" err="1"/>
              <a:t>artifactId</a:t>
            </a:r>
            <a:r>
              <a:rPr lang="en-US" altLang="zh-CN" dirty="0"/>
              <a:t>&gt;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&lt;</a:t>
            </a:r>
            <a:r>
              <a:rPr lang="en-US" altLang="zh-CN" dirty="0"/>
              <a:t>scope&gt;provided&lt;/scope&gt;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&lt;!--</a:t>
            </a:r>
            <a:r>
              <a:rPr lang="en-US" altLang="zh-CN" dirty="0"/>
              <a:t>optional</a:t>
            </a:r>
            <a:r>
              <a:rPr lang="zh-CN" altLang="en-US" dirty="0"/>
              <a:t>我没弄明白，都说必须为</a:t>
            </a:r>
            <a:r>
              <a:rPr lang="en-US" altLang="zh-CN" dirty="0"/>
              <a:t>true</a:t>
            </a:r>
            <a:r>
              <a:rPr lang="zh-CN" altLang="en-US" dirty="0"/>
              <a:t>，但我测试</a:t>
            </a:r>
            <a:r>
              <a:rPr lang="en-US" altLang="zh-CN" dirty="0"/>
              <a:t>true</a:t>
            </a:r>
            <a:r>
              <a:rPr lang="zh-CN" altLang="en-US" dirty="0"/>
              <a:t>，</a:t>
            </a:r>
            <a:r>
              <a:rPr lang="en-US" altLang="zh-CN" dirty="0"/>
              <a:t>false</a:t>
            </a:r>
            <a:r>
              <a:rPr lang="zh-CN" altLang="en-US" dirty="0"/>
              <a:t>，不加都可以</a:t>
            </a:r>
            <a:r>
              <a:rPr lang="en-US" altLang="zh-CN" dirty="0"/>
              <a:t>--&gt; &lt;optional&gt;true&lt;/optional&gt; 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&lt;/dependency&gt;</a:t>
            </a:r>
            <a:endParaRPr lang="zh-CN" altLang="en-US" dirty="0" smtClean="0"/>
          </a:p>
          <a:p>
            <a:pPr marL="457200" lvl="1" indent="0">
              <a:buNone/>
            </a:pPr>
            <a:r>
              <a:rPr lang="en-US" altLang="zh-CN" b="1" dirty="0" err="1" smtClean="0"/>
              <a:t>springloaded</a:t>
            </a:r>
            <a:endParaRPr lang="en-US" altLang="zh-CN" b="1" dirty="0"/>
          </a:p>
          <a:p>
            <a:pPr lvl="1"/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jrebel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523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项目结构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78" y="1825625"/>
            <a:ext cx="7299018" cy="4351338"/>
          </a:xfrm>
        </p:spPr>
      </p:pic>
      <p:sp>
        <p:nvSpPr>
          <p:cNvPr id="5" name="矩形 4"/>
          <p:cNvSpPr/>
          <p:nvPr/>
        </p:nvSpPr>
        <p:spPr>
          <a:xfrm>
            <a:off x="5850577" y="3651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altLang="zh-CN" dirty="0" err="1">
                <a:solidFill>
                  <a:srgbClr val="565A5F"/>
                </a:solidFill>
                <a:latin typeface="inherit" charset="0"/>
              </a:rPr>
              <a:t>src</a:t>
            </a:r>
            <a:r>
              <a:rPr lang="en-US" altLang="zh-CN" dirty="0">
                <a:solidFill>
                  <a:srgbClr val="565A5F"/>
                </a:solidFill>
                <a:latin typeface="inherit" charset="0"/>
              </a:rPr>
              <a:t>/main/java</a:t>
            </a:r>
            <a:r>
              <a:rPr lang="zh-CN" altLang="en-US" dirty="0">
                <a:solidFill>
                  <a:srgbClr val="565A5F"/>
                </a:solidFill>
                <a:latin typeface="inherit" charset="0"/>
              </a:rPr>
              <a:t>下的程序入口</a:t>
            </a:r>
            <a:r>
              <a:rPr lang="zh-CN" altLang="en-US" dirty="0" smtClean="0">
                <a:solidFill>
                  <a:srgbClr val="565A5F"/>
                </a:solidFill>
                <a:latin typeface="inherit" charset="0"/>
              </a:rPr>
              <a:t>：</a:t>
            </a:r>
            <a:r>
              <a:rPr lang="en-US" altLang="zh-CN" dirty="0" err="1"/>
              <a:t>WebDemoApplication</a:t>
            </a:r>
            <a:endParaRPr lang="en-US" altLang="zh-CN" dirty="0">
              <a:solidFill>
                <a:srgbClr val="565A5F"/>
              </a:solidFill>
              <a:latin typeface="inherit" charset="0"/>
            </a:endParaRPr>
          </a:p>
          <a:p>
            <a:pPr fontAlgn="base">
              <a:buFont typeface="Arial" charset="0"/>
              <a:buChar char="•"/>
            </a:pPr>
            <a:r>
              <a:rPr lang="en-US" altLang="zh-CN" dirty="0" err="1">
                <a:solidFill>
                  <a:srgbClr val="565A5F"/>
                </a:solidFill>
                <a:latin typeface="inherit" charset="0"/>
              </a:rPr>
              <a:t>src</a:t>
            </a:r>
            <a:r>
              <a:rPr lang="en-US" altLang="zh-CN" dirty="0">
                <a:solidFill>
                  <a:srgbClr val="565A5F"/>
                </a:solidFill>
                <a:latin typeface="inherit" charset="0"/>
              </a:rPr>
              <a:t>/main/resources</a:t>
            </a:r>
            <a:r>
              <a:rPr lang="zh-CN" altLang="en-US" dirty="0">
                <a:solidFill>
                  <a:srgbClr val="565A5F"/>
                </a:solidFill>
                <a:latin typeface="inherit" charset="0"/>
              </a:rPr>
              <a:t>下的配置文件：</a:t>
            </a:r>
            <a:r>
              <a:rPr lang="en-US" altLang="zh-CN" dirty="0" err="1">
                <a:solidFill>
                  <a:srgbClr val="565A5F"/>
                </a:solidFill>
                <a:latin typeface="inherit" charset="0"/>
              </a:rPr>
              <a:t>application.properties</a:t>
            </a:r>
            <a:endParaRPr lang="en-US" altLang="zh-CN" dirty="0">
              <a:solidFill>
                <a:srgbClr val="565A5F"/>
              </a:solidFill>
              <a:latin typeface="inherit" charset="0"/>
            </a:endParaRPr>
          </a:p>
          <a:p>
            <a:pPr fontAlgn="base">
              <a:buFont typeface="Arial" charset="0"/>
              <a:buChar char="•"/>
            </a:pPr>
            <a:r>
              <a:rPr lang="en-US" altLang="zh-CN" dirty="0" err="1">
                <a:solidFill>
                  <a:srgbClr val="565A5F"/>
                </a:solidFill>
                <a:latin typeface="inherit" charset="0"/>
              </a:rPr>
              <a:t>src</a:t>
            </a:r>
            <a:r>
              <a:rPr lang="en-US" altLang="zh-CN" dirty="0">
                <a:solidFill>
                  <a:srgbClr val="565A5F"/>
                </a:solidFill>
                <a:latin typeface="inherit" charset="0"/>
              </a:rPr>
              <a:t>/test/</a:t>
            </a:r>
            <a:r>
              <a:rPr lang="zh-CN" altLang="en-US" dirty="0">
                <a:solidFill>
                  <a:srgbClr val="565A5F"/>
                </a:solidFill>
                <a:latin typeface="inherit" charset="0"/>
              </a:rPr>
              <a:t>下的测试入口</a:t>
            </a:r>
            <a:r>
              <a:rPr lang="zh-CN" altLang="en-US" dirty="0" smtClean="0">
                <a:solidFill>
                  <a:srgbClr val="565A5F"/>
                </a:solidFill>
                <a:latin typeface="inherit" charset="0"/>
              </a:rPr>
              <a:t>：</a:t>
            </a:r>
            <a:r>
              <a:rPr lang="en-US" altLang="zh-CN" dirty="0" err="1"/>
              <a:t>WebDemoApplicationTests</a:t>
            </a:r>
            <a:endParaRPr lang="en-US" altLang="zh-CN" dirty="0">
              <a:solidFill>
                <a:srgbClr val="565A5F"/>
              </a:solidFill>
              <a:latin typeface="inherit" charset="0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256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三种启动方式</a:t>
            </a:r>
            <a:r>
              <a:rPr lang="en-US" altLang="zh-CN" dirty="0"/>
              <a:t> </a:t>
            </a:r>
            <a:r>
              <a:rPr lang="zh-CN" altLang="en-US" dirty="0" smtClean="0"/>
              <a:t>（打成</a:t>
            </a:r>
            <a:r>
              <a:rPr lang="en-US" altLang="zh-CN" dirty="0" smtClean="0"/>
              <a:t>jar</a:t>
            </a:r>
            <a:r>
              <a:rPr lang="zh-CN" altLang="en-US" dirty="0" smtClean="0"/>
              <a:t>包）</a:t>
            </a:r>
            <a:endParaRPr lang="zh-CN" altLang="zh-CN" dirty="0"/>
          </a:p>
          <a:p>
            <a:r>
              <a:rPr lang="en-US" altLang="zh-CN" dirty="0"/>
              <a:t>IDE </a:t>
            </a:r>
            <a:r>
              <a:rPr lang="zh-CN" altLang="zh-CN" dirty="0"/>
              <a:t>启动 </a:t>
            </a:r>
            <a:r>
              <a:rPr lang="en-US" altLang="zh-CN" dirty="0"/>
              <a:t>Chapter1Application</a:t>
            </a:r>
            <a:r>
              <a:rPr lang="zh-CN" altLang="zh-CN" dirty="0"/>
              <a:t>的</a:t>
            </a:r>
            <a:r>
              <a:rPr lang="en-US" altLang="zh-CN" dirty="0"/>
              <a:t>main</a:t>
            </a:r>
            <a:r>
              <a:rPr lang="zh-CN" altLang="zh-CN" dirty="0" smtClean="0"/>
              <a:t>方法</a:t>
            </a:r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 err="1"/>
              <a:t>Mvn</a:t>
            </a:r>
            <a:r>
              <a:rPr lang="en-US" altLang="zh-CN" dirty="0"/>
              <a:t> </a:t>
            </a:r>
            <a:r>
              <a:rPr lang="zh-CN" altLang="zh-CN" dirty="0"/>
              <a:t>启动 进入项目路径 </a:t>
            </a:r>
            <a:r>
              <a:rPr lang="en-US" altLang="zh-CN" dirty="0" err="1"/>
              <a:t>mvn</a:t>
            </a:r>
            <a:r>
              <a:rPr lang="en-US" altLang="zh-CN" dirty="0"/>
              <a:t> spring-boot run</a:t>
            </a:r>
            <a:endParaRPr lang="zh-CN" altLang="zh-CN" dirty="0"/>
          </a:p>
          <a:p>
            <a:r>
              <a:rPr lang="en-US" altLang="zh-CN" dirty="0"/>
              <a:t>Java </a:t>
            </a:r>
            <a:r>
              <a:rPr lang="zh-CN" altLang="zh-CN" dirty="0" smtClean="0"/>
              <a:t>编译</a:t>
            </a:r>
            <a:r>
              <a:rPr lang="zh-CN" altLang="zh-CN" dirty="0"/>
              <a:t>启动 </a:t>
            </a:r>
            <a:r>
              <a:rPr lang="en-US" altLang="zh-CN" dirty="0"/>
              <a:t>java -jar   </a:t>
            </a:r>
            <a:r>
              <a:rPr lang="en-US" altLang="zh-CN" dirty="0" err="1" smtClean="0"/>
              <a:t>xxx.jar</a:t>
            </a:r>
            <a:endParaRPr lang="zh-CN" altLang="zh-CN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打成</a:t>
            </a:r>
            <a:r>
              <a:rPr kumimoji="1" lang="en-US" altLang="zh-CN" dirty="0" smtClean="0"/>
              <a:t>war</a:t>
            </a:r>
            <a:r>
              <a:rPr kumimoji="1" lang="zh-CN" altLang="en-US" dirty="0" smtClean="0"/>
              <a:t>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01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运行流程图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53" y="1825625"/>
            <a:ext cx="4069469" cy="4351338"/>
          </a:xfrm>
        </p:spPr>
      </p:pic>
    </p:spTree>
    <p:extLst>
      <p:ext uri="{BB962C8B-B14F-4D97-AF65-F5344CB8AC3E}">
        <p14:creationId xmlns:p14="http://schemas.microsoft.com/office/powerpoint/2010/main" val="1180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运行过程，简单讲解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config</a:t>
            </a:r>
            <a:r>
              <a:rPr kumimoji="1" lang="zh-CN" altLang="en-US" dirty="0" smtClean="0"/>
              <a:t> 注解的理解</a:t>
            </a:r>
          </a:p>
          <a:p>
            <a:r>
              <a:rPr lang="en-US" altLang="zh-CN" dirty="0"/>
              <a:t>Spring </a:t>
            </a:r>
            <a:r>
              <a:rPr lang="zh-CN" altLang="en-US" dirty="0"/>
              <a:t>从</a:t>
            </a:r>
            <a:r>
              <a:rPr lang="en-US" altLang="zh-CN" dirty="0"/>
              <a:t>4.x</a:t>
            </a:r>
            <a:r>
              <a:rPr lang="zh-CN" altLang="en-US" dirty="0"/>
              <a:t>版本开始提倡</a:t>
            </a:r>
            <a:r>
              <a:rPr lang="en-US" altLang="zh-CN" dirty="0"/>
              <a:t>java</a:t>
            </a:r>
            <a:r>
              <a:rPr lang="zh-CN" altLang="en-US" dirty="0"/>
              <a:t>配置和注解结合使用，慢慢离开</a:t>
            </a:r>
            <a:r>
              <a:rPr lang="en-US" altLang="zh-CN" dirty="0"/>
              <a:t>xml</a:t>
            </a:r>
            <a:r>
              <a:rPr lang="zh-CN" altLang="en-US" dirty="0"/>
              <a:t>繁琐的</a:t>
            </a:r>
            <a:r>
              <a:rPr lang="zh-CN" altLang="en-US" dirty="0" smtClean="0"/>
              <a:t>配置</a:t>
            </a:r>
          </a:p>
          <a:p>
            <a:pPr latinLnBrk="1"/>
            <a:r>
              <a:rPr lang="en-US" altLang="zh-CN" b="1" dirty="0"/>
              <a:t>@Configuration</a:t>
            </a:r>
            <a:r>
              <a:rPr lang="zh-CN" altLang="en-US" dirty="0"/>
              <a:t>：标明当前类是一个配置类</a:t>
            </a:r>
          </a:p>
          <a:p>
            <a:pPr latinLnBrk="1"/>
            <a:r>
              <a:rPr lang="en-US" altLang="zh-CN" b="1" dirty="0"/>
              <a:t>@</a:t>
            </a:r>
            <a:r>
              <a:rPr lang="en-US" altLang="zh-CN" b="1" dirty="0" err="1"/>
              <a:t>ComponentScan</a:t>
            </a:r>
            <a:r>
              <a:rPr lang="en-US" altLang="zh-CN" dirty="0"/>
              <a:t>(</a:t>
            </a:r>
            <a:r>
              <a:rPr lang="en-US" altLang="zh-CN" dirty="0" err="1"/>
              <a:t>basePackages</a:t>
            </a:r>
            <a:r>
              <a:rPr lang="en-US" altLang="zh-CN" dirty="0"/>
              <a:t>={"</a:t>
            </a:r>
            <a:r>
              <a:rPr lang="en-US" altLang="zh-CN" dirty="0" err="1"/>
              <a:t>com.turing.Component</a:t>
            </a:r>
            <a:r>
              <a:rPr lang="en-US" altLang="zh-CN" dirty="0"/>
              <a:t>"}) </a:t>
            </a:r>
            <a:r>
              <a:rPr lang="zh-CN" altLang="en-US" dirty="0"/>
              <a:t>：扫描的包，相当于</a:t>
            </a:r>
            <a:r>
              <a:rPr lang="en-US" altLang="zh-CN" dirty="0"/>
              <a:t>xml</a:t>
            </a:r>
            <a:r>
              <a:rPr lang="zh-CN" altLang="en-US" dirty="0"/>
              <a:t>配置的</a:t>
            </a:r>
            <a:endParaRPr lang="en-US" altLang="zh-CN" dirty="0"/>
          </a:p>
          <a:p>
            <a:pPr latinLnBrk="1"/>
            <a:r>
              <a:rPr lang="en-US" altLang="zh-CN" dirty="0"/>
              <a:t>&lt;context component-scanner/&gt;</a:t>
            </a:r>
          </a:p>
          <a:p>
            <a:pPr latinLnBrk="1"/>
            <a:r>
              <a:rPr lang="en-US" altLang="zh-CN" b="1" dirty="0"/>
              <a:t>@Bean</a:t>
            </a:r>
            <a:r>
              <a:rPr lang="en-US" altLang="zh-CN" dirty="0"/>
              <a:t>:</a:t>
            </a:r>
            <a:r>
              <a:rPr lang="zh-CN" altLang="en-US" dirty="0"/>
              <a:t>表明返回一个</a:t>
            </a:r>
            <a:r>
              <a:rPr lang="en-US" altLang="zh-CN" dirty="0"/>
              <a:t>bean</a:t>
            </a:r>
            <a:r>
              <a:rPr lang="zh-CN" altLang="en-US" dirty="0"/>
              <a:t>，该</a:t>
            </a:r>
            <a:r>
              <a:rPr lang="en-US" altLang="zh-CN" dirty="0"/>
              <a:t>bean</a:t>
            </a:r>
            <a:r>
              <a:rPr lang="zh-CN" altLang="en-US" dirty="0"/>
              <a:t>由</a:t>
            </a:r>
            <a:r>
              <a:rPr lang="en-US" altLang="zh-CN" dirty="0"/>
              <a:t>Spring</a:t>
            </a:r>
            <a:r>
              <a:rPr lang="zh-CN" altLang="en-US" dirty="0"/>
              <a:t>管理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07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Spring Boot</a:t>
            </a:r>
            <a:r>
              <a:rPr lang="zh-CN" altLang="en-US" dirty="0"/>
              <a:t>自动配置原理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Spring Boot</a:t>
            </a:r>
            <a:r>
              <a:rPr lang="zh-CN" altLang="en-US" dirty="0"/>
              <a:t>的自动配置注解是</a:t>
            </a:r>
            <a:r>
              <a:rPr lang="en-US" altLang="zh-CN" dirty="0"/>
              <a:t>@</a:t>
            </a:r>
            <a:r>
              <a:rPr lang="en-US" altLang="zh-CN" dirty="0" err="1"/>
              <a:t>EnableAutoConfiguration</a:t>
            </a:r>
            <a:r>
              <a:rPr lang="zh-CN" altLang="en-US" dirty="0"/>
              <a:t>， 从上面的</a:t>
            </a:r>
            <a:r>
              <a:rPr lang="en-US" altLang="zh-CN" dirty="0"/>
              <a:t>@Import</a:t>
            </a:r>
            <a:r>
              <a:rPr lang="zh-CN" altLang="en-US" dirty="0"/>
              <a:t>的类可以找到下面自动加载自动配置的映射。</a:t>
            </a:r>
          </a:p>
          <a:p>
            <a:r>
              <a:rPr lang="zh-CN" altLang="en-US" dirty="0"/>
              <a:t>这个方法会加载类路径及所有</a:t>
            </a:r>
            <a:r>
              <a:rPr lang="en-US" altLang="zh-CN" dirty="0"/>
              <a:t>jar</a:t>
            </a:r>
            <a:r>
              <a:rPr lang="zh-CN" altLang="en-US" dirty="0"/>
              <a:t>包下</a:t>
            </a:r>
            <a:r>
              <a:rPr lang="en-US" altLang="zh-CN" dirty="0"/>
              <a:t>META-INF/</a:t>
            </a:r>
            <a:r>
              <a:rPr lang="en-US" altLang="zh-CN" dirty="0" err="1"/>
              <a:t>spring.factories</a:t>
            </a:r>
            <a:r>
              <a:rPr lang="zh-CN" altLang="en-US" dirty="0"/>
              <a:t>配置中映射的自动配置的类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 smtClean="0"/>
          </a:p>
          <a:p>
            <a:r>
              <a:rPr lang="en-US" altLang="zh-CN" dirty="0"/>
              <a:t>**</a:t>
            </a:r>
          </a:p>
          <a:p>
            <a:r>
              <a:rPr lang="en-US" altLang="zh-CN" dirty="0"/>
              <a:t>* The location to look for factories.</a:t>
            </a:r>
          </a:p>
          <a:p>
            <a:r>
              <a:rPr lang="en-US" altLang="zh-CN" dirty="0"/>
              <a:t>* &lt;p&gt;Can be present in multiple JAR files.</a:t>
            </a:r>
          </a:p>
          <a:p>
            <a:r>
              <a:rPr lang="en-US" altLang="zh-CN" dirty="0"/>
              <a:t>*/</a:t>
            </a:r>
          </a:p>
          <a:p>
            <a:r>
              <a:rPr lang="en-US" altLang="zh-CN" dirty="0"/>
              <a:t>public static final String FACTORIES_RESOURCE_LOCATION = "META-INF/</a:t>
            </a:r>
            <a:r>
              <a:rPr lang="en-US" altLang="zh-CN" dirty="0" err="1"/>
              <a:t>spring.factories</a:t>
            </a:r>
            <a:r>
              <a:rPr lang="en-US" altLang="zh-CN" dirty="0"/>
              <a:t>";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94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加载自动配置的工厂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23" y="1825625"/>
            <a:ext cx="71823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4012"/>
      </p:ext>
    </p:extLst>
  </p:cSld>
  <p:clrMapOvr>
    <a:masterClrMapping/>
  </p:clrMapOvr>
</p:sld>
</file>

<file path=ppt/theme/theme1.xml><?xml version="1.0" encoding="utf-8"?>
<a:theme xmlns:a="http://schemas.openxmlformats.org/drawingml/2006/main" name="TF10001006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06" id="{A55DF1DA-22EC-4DA4-B170-D3F0FF81047C}" vid="{3BFA2149-51D1-489C-9B65-4F9563B089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深度</Template>
  <TotalTime>846</TotalTime>
  <Words>766</Words>
  <Application>Microsoft Macintosh PowerPoint</Application>
  <PresentationFormat>宽屏</PresentationFormat>
  <Paragraphs>168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Arial</vt:lpstr>
      <vt:lpstr>Corbel</vt:lpstr>
      <vt:lpstr>inherit</vt:lpstr>
      <vt:lpstr>Mangal</vt:lpstr>
      <vt:lpstr>华文楷体</vt:lpstr>
      <vt:lpstr>TF10001006</vt:lpstr>
      <vt:lpstr>Springboot 简单讲解</vt:lpstr>
      <vt:lpstr>目录</vt:lpstr>
      <vt:lpstr>一、入门demo</vt:lpstr>
      <vt:lpstr>项目结构</vt:lpstr>
      <vt:lpstr>运行</vt:lpstr>
      <vt:lpstr>运行流程图</vt:lpstr>
      <vt:lpstr>运行过程，简单讲解</vt:lpstr>
      <vt:lpstr>Spring Boot自动配置原理</vt:lpstr>
      <vt:lpstr>加载自动配置的工厂</vt:lpstr>
      <vt:lpstr>查看Spring Boot自带的自动配置的包：</vt:lpstr>
      <vt:lpstr>再来看看数据源自动配置的实现注解</vt:lpstr>
      <vt:lpstr>Spring-boot -*包关系 </vt:lpstr>
      <vt:lpstr>优缺点</vt:lpstr>
      <vt:lpstr>二、配置文件</vt:lpstr>
      <vt:lpstr>多环境参数设置</vt:lpstr>
      <vt:lpstr>三、web api开发</vt:lpstr>
      <vt:lpstr>开发过程</vt:lpstr>
      <vt:lpstr>Web 后台开发</vt:lpstr>
      <vt:lpstr>Swagger api文档构建</vt:lpstr>
      <vt:lpstr>参数例子（请求参数）</vt:lpstr>
      <vt:lpstr>json请求</vt:lpstr>
      <vt:lpstr>异常处理</vt:lpstr>
      <vt:lpstr>返回处理方式</vt:lpstr>
      <vt:lpstr>数据访问</vt:lpstr>
      <vt:lpstr>数据源配置</vt:lpstr>
      <vt:lpstr>简单讲解</vt:lpstr>
      <vt:lpstr>多数据源的配置</vt:lpstr>
      <vt:lpstr>Mysql 数据源</vt:lpstr>
      <vt:lpstr>Sybase数据源</vt:lpstr>
      <vt:lpstr>四、日志</vt:lpstr>
      <vt:lpstr>应用模块</vt:lpstr>
      <vt:lpstr>热部署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Springboot 简单讲解</dc:title>
  <dc:creator>Microsoft Office 用户</dc:creator>
  <cp:lastModifiedBy>Microsoft Office 用户</cp:lastModifiedBy>
  <cp:revision>187</cp:revision>
  <dcterms:created xsi:type="dcterms:W3CDTF">2018-05-05T07:06:23Z</dcterms:created>
  <dcterms:modified xsi:type="dcterms:W3CDTF">2018-05-10T04:17:49Z</dcterms:modified>
</cp:coreProperties>
</file>